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7" r:id="rId2"/>
    <p:sldId id="269" r:id="rId3"/>
    <p:sldId id="274" r:id="rId4"/>
    <p:sldId id="276" r:id="rId5"/>
    <p:sldId id="277" r:id="rId6"/>
    <p:sldId id="278" r:id="rId7"/>
    <p:sldId id="279" r:id="rId8"/>
    <p:sldId id="280" r:id="rId9"/>
    <p:sldId id="281" r:id="rId10"/>
    <p:sldId id="284" r:id="rId11"/>
    <p:sldId id="282" r:id="rId12"/>
    <p:sldId id="285" r:id="rId13"/>
    <p:sldId id="283" r:id="rId14"/>
    <p:sldId id="286" r:id="rId15"/>
    <p:sldId id="287" r:id="rId16"/>
    <p:sldId id="288" r:id="rId17"/>
    <p:sldId id="289" r:id="rId18"/>
    <p:sldId id="290" r:id="rId19"/>
    <p:sldId id="292" r:id="rId20"/>
    <p:sldId id="291" r:id="rId21"/>
    <p:sldId id="29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85" userDrawn="1">
          <p15:clr>
            <a:srgbClr val="A4A3A4"/>
          </p15:clr>
        </p15:guide>
        <p15:guide id="3" pos="665" userDrawn="1">
          <p15:clr>
            <a:srgbClr val="A4A3A4"/>
          </p15:clr>
        </p15:guide>
        <p15:guide id="4" pos="6992" userDrawn="1">
          <p15:clr>
            <a:srgbClr val="A4A3A4"/>
          </p15:clr>
        </p15:guide>
        <p15:guide id="5" orient="horz" pos="504" userDrawn="1">
          <p15:clr>
            <a:srgbClr val="A4A3A4"/>
          </p15:clr>
        </p15:guide>
        <p15:guide id="6" orient="horz" pos="3861" userDrawn="1">
          <p15:clr>
            <a:srgbClr val="A4A3A4"/>
          </p15:clr>
        </p15:guide>
        <p15:guide id="7" orient="horz" pos="3843">
          <p15:clr>
            <a:srgbClr val="A4A3A4"/>
          </p15:clr>
        </p15:guide>
        <p15:guide id="8" pos="3845">
          <p15:clr>
            <a:srgbClr val="A4A3A4"/>
          </p15:clr>
        </p15:guide>
        <p15:guide id="9" pos="69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95E"/>
    <a:srgbClr val="6AAC90"/>
    <a:srgbClr val="FFB901"/>
    <a:srgbClr val="281C03"/>
    <a:srgbClr val="275A5C"/>
    <a:srgbClr val="D1A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varScale="1">
        <p:scale>
          <a:sx n="81" d="100"/>
          <a:sy n="81" d="100"/>
        </p:scale>
        <p:origin x="-68" y="-64"/>
      </p:cViewPr>
      <p:guideLst>
        <p:guide orient="horz" pos="2160"/>
        <p:guide orient="horz" pos="504"/>
        <p:guide orient="horz" pos="3861"/>
        <p:guide orient="horz" pos="3843"/>
        <p:guide pos="3885"/>
        <p:guide pos="665"/>
        <p:guide pos="6992"/>
        <p:guide pos="3845"/>
        <p:guide pos="69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1AB3F-F293-43F7-AB1A-4A3268560F72}" type="datetimeFigureOut">
              <a:rPr lang="zh-CN" altLang="en-US" smtClean="0"/>
              <a:pPr/>
              <a:t>2017/10/26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8AB5A-252E-4D21-ACA7-20ACDF884681}" type="slidenum">
              <a:rPr lang="zh-CN" altLang="en-US" smtClean="0"/>
              <a:pPr/>
              <a:t>‹#›</a:t>
            </a:fld>
            <a:endParaRPr lang="zh-CN" altLang="en-US"/>
          </a:p>
        </p:txBody>
      </p:sp>
    </p:spTree>
    <p:extLst>
      <p:ext uri="{BB962C8B-B14F-4D97-AF65-F5344CB8AC3E}">
        <p14:creationId xmlns:p14="http://schemas.microsoft.com/office/powerpoint/2010/main" val="227924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smtClean="0"/>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pic>
        <p:nvPicPr>
          <p:cNvPr id="8" name="图片 7"/>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15164" y="0"/>
            <a:ext cx="2063332" cy="6275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96027F-7875-4030-9381-8BD8C4F21935}"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Date Placeholder 4"/>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10/26/2017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151389" y="1614265"/>
            <a:ext cx="4197225" cy="1335318"/>
            <a:chOff x="6835767" y="1752600"/>
            <a:chExt cx="4197225" cy="1335318"/>
          </a:xfrm>
        </p:grpSpPr>
        <p:sp>
          <p:nvSpPr>
            <p:cNvPr id="22" name="文本框 21"/>
            <p:cNvSpPr txBox="1"/>
            <p:nvPr/>
          </p:nvSpPr>
          <p:spPr>
            <a:xfrm>
              <a:off x="7131075" y="2042293"/>
              <a:ext cx="3901917" cy="612475"/>
            </a:xfrm>
            <a:prstGeom prst="rect">
              <a:avLst/>
            </a:prstGeom>
            <a:noFill/>
          </p:spPr>
          <p:txBody>
            <a:bodyPr wrap="square" rtlCol="0">
              <a:spAutoFit/>
            </a:bodyPr>
            <a:lstStyle/>
            <a:p>
              <a:pPr>
                <a:lnSpc>
                  <a:spcPct val="130000"/>
                </a:lnSpc>
              </a:pPr>
              <a:r>
                <a:rPr lang="zh-CN" altLang="en-US" sz="2600" b="1" spc="300" dirty="0" smtClean="0">
                  <a:latin typeface="微软雅黑" panose="020B0503020204020204" pitchFamily="34" charset="-122"/>
                  <a:ea typeface="微软雅黑" panose="020B0503020204020204" pitchFamily="34" charset="-122"/>
                </a:rPr>
                <a:t>资产管理系统</a:t>
              </a:r>
              <a:r>
                <a:rPr lang="zh-CN" altLang="en-US" sz="2600" b="1" spc="300" dirty="0" smtClean="0">
                  <a:latin typeface="微软雅黑" panose="020B0503020204020204" pitchFamily="34" charset="-122"/>
                  <a:ea typeface="微软雅黑" panose="020B0503020204020204" pitchFamily="34" charset="-122"/>
                </a:rPr>
                <a:t>操作流程</a:t>
              </a:r>
              <a:endParaRPr lang="en-US" altLang="zh-CN" sz="2600" b="1" spc="300" dirty="0" smtClean="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835767" y="1752600"/>
              <a:ext cx="1130335" cy="1335318"/>
              <a:chOff x="6835767" y="1752600"/>
              <a:chExt cx="1130335" cy="1335318"/>
            </a:xfrm>
          </p:grpSpPr>
          <p:cxnSp>
            <p:nvCxnSpPr>
              <p:cNvPr id="24" name="直接连接符 23"/>
              <p:cNvCxnSpPr>
                <a:stCxn id="15" idx="3"/>
              </p:cNvCxnSpPr>
              <p:nvPr/>
            </p:nvCxnSpPr>
            <p:spPr>
              <a:xfrm>
                <a:off x="7966102" y="1752600"/>
                <a:ext cx="0" cy="276225"/>
              </a:xfrm>
              <a:prstGeom prst="line">
                <a:avLst/>
              </a:prstGeom>
              <a:ln w="28575">
                <a:solidFill>
                  <a:srgbClr val="FFB90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66102" y="2811693"/>
                <a:ext cx="0" cy="276225"/>
              </a:xfrm>
              <a:prstGeom prst="line">
                <a:avLst/>
              </a:prstGeom>
              <a:ln w="28575">
                <a:solidFill>
                  <a:srgbClr val="FFB90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835767" y="1752600"/>
                <a:ext cx="1130335" cy="1335318"/>
              </a:xfrm>
              <a:custGeom>
                <a:avLst/>
                <a:gdLst>
                  <a:gd name="connsiteX0" fmla="*/ 0 w 1335318"/>
                  <a:gd name="connsiteY0" fmla="*/ 0 h 1335318"/>
                  <a:gd name="connsiteX1" fmla="*/ 1335318 w 1335318"/>
                  <a:gd name="connsiteY1" fmla="*/ 0 h 1335318"/>
                  <a:gd name="connsiteX2" fmla="*/ 1335318 w 1335318"/>
                  <a:gd name="connsiteY2" fmla="*/ 1335318 h 1335318"/>
                  <a:gd name="connsiteX3" fmla="*/ 0 w 1335318"/>
                  <a:gd name="connsiteY3" fmla="*/ 1335318 h 1335318"/>
                  <a:gd name="connsiteX4" fmla="*/ 0 w 1335318"/>
                  <a:gd name="connsiteY4" fmla="*/ 0 h 1335318"/>
                  <a:gd name="connsiteX0" fmla="*/ 0 w 1335318"/>
                  <a:gd name="connsiteY0" fmla="*/ 0 h 1335318"/>
                  <a:gd name="connsiteX1" fmla="*/ 1335318 w 1335318"/>
                  <a:gd name="connsiteY1" fmla="*/ 0 h 1335318"/>
                  <a:gd name="connsiteX2" fmla="*/ 1320805 w 1335318"/>
                  <a:gd name="connsiteY2" fmla="*/ 374200 h 1335318"/>
                  <a:gd name="connsiteX3" fmla="*/ 1335318 w 1335318"/>
                  <a:gd name="connsiteY3" fmla="*/ 1335318 h 1335318"/>
                  <a:gd name="connsiteX4" fmla="*/ 0 w 1335318"/>
                  <a:gd name="connsiteY4" fmla="*/ 1335318 h 1335318"/>
                  <a:gd name="connsiteX5" fmla="*/ 0 w 1335318"/>
                  <a:gd name="connsiteY5" fmla="*/ 0 h 1335318"/>
                  <a:gd name="connsiteX0" fmla="*/ 0 w 1335318"/>
                  <a:gd name="connsiteY0" fmla="*/ 0 h 1335318"/>
                  <a:gd name="connsiteX1" fmla="*/ 1335318 w 1335318"/>
                  <a:gd name="connsiteY1" fmla="*/ 0 h 1335318"/>
                  <a:gd name="connsiteX2" fmla="*/ 1335318 w 1335318"/>
                  <a:gd name="connsiteY2" fmla="*/ 1335318 h 1335318"/>
                  <a:gd name="connsiteX3" fmla="*/ 0 w 1335318"/>
                  <a:gd name="connsiteY3" fmla="*/ 1335318 h 1335318"/>
                  <a:gd name="connsiteX4" fmla="*/ 0 w 1335318"/>
                  <a:gd name="connsiteY4" fmla="*/ 0 h 1335318"/>
                  <a:gd name="connsiteX0" fmla="*/ 0 w 1335319"/>
                  <a:gd name="connsiteY0" fmla="*/ 0 h 1335318"/>
                  <a:gd name="connsiteX1" fmla="*/ 1335318 w 1335319"/>
                  <a:gd name="connsiteY1" fmla="*/ 0 h 1335318"/>
                  <a:gd name="connsiteX2" fmla="*/ 1335319 w 1335319"/>
                  <a:gd name="connsiteY2" fmla="*/ 635457 h 1335318"/>
                  <a:gd name="connsiteX3" fmla="*/ 1335318 w 1335319"/>
                  <a:gd name="connsiteY3" fmla="*/ 1335318 h 1335318"/>
                  <a:gd name="connsiteX4" fmla="*/ 0 w 1335319"/>
                  <a:gd name="connsiteY4" fmla="*/ 1335318 h 1335318"/>
                  <a:gd name="connsiteX5" fmla="*/ 0 w 1335319"/>
                  <a:gd name="connsiteY5" fmla="*/ 0 h 1335318"/>
                  <a:gd name="connsiteX0" fmla="*/ 0 w 1335319"/>
                  <a:gd name="connsiteY0" fmla="*/ 0 h 1335318"/>
                  <a:gd name="connsiteX1" fmla="*/ 1335318 w 1335319"/>
                  <a:gd name="connsiteY1" fmla="*/ 0 h 1335318"/>
                  <a:gd name="connsiteX2" fmla="*/ 1335319 w 1335319"/>
                  <a:gd name="connsiteY2" fmla="*/ 809628 h 1335318"/>
                  <a:gd name="connsiteX3" fmla="*/ 1335318 w 1335319"/>
                  <a:gd name="connsiteY3" fmla="*/ 1335318 h 1335318"/>
                  <a:gd name="connsiteX4" fmla="*/ 0 w 1335319"/>
                  <a:gd name="connsiteY4" fmla="*/ 1335318 h 1335318"/>
                  <a:gd name="connsiteX5" fmla="*/ 0 w 1335319"/>
                  <a:gd name="connsiteY5" fmla="*/ 0 h 1335318"/>
                  <a:gd name="connsiteX0" fmla="*/ 1335319 w 1443341"/>
                  <a:gd name="connsiteY0" fmla="*/ 809628 h 1335318"/>
                  <a:gd name="connsiteX1" fmla="*/ 1335318 w 1443341"/>
                  <a:gd name="connsiteY1" fmla="*/ 1335318 h 1335318"/>
                  <a:gd name="connsiteX2" fmla="*/ 0 w 1443341"/>
                  <a:gd name="connsiteY2" fmla="*/ 1335318 h 1335318"/>
                  <a:gd name="connsiteX3" fmla="*/ 0 w 1443341"/>
                  <a:gd name="connsiteY3" fmla="*/ 0 h 1335318"/>
                  <a:gd name="connsiteX4" fmla="*/ 1335318 w 1443341"/>
                  <a:gd name="connsiteY4" fmla="*/ 0 h 1335318"/>
                  <a:gd name="connsiteX5" fmla="*/ 1443341 w 1443341"/>
                  <a:gd name="connsiteY5" fmla="*/ 901068 h 1335318"/>
                  <a:gd name="connsiteX0" fmla="*/ 1335319 w 1335319"/>
                  <a:gd name="connsiteY0" fmla="*/ 809628 h 1335318"/>
                  <a:gd name="connsiteX1" fmla="*/ 1335318 w 1335319"/>
                  <a:gd name="connsiteY1" fmla="*/ 1335318 h 1335318"/>
                  <a:gd name="connsiteX2" fmla="*/ 0 w 1335319"/>
                  <a:gd name="connsiteY2" fmla="*/ 1335318 h 1335318"/>
                  <a:gd name="connsiteX3" fmla="*/ 0 w 1335319"/>
                  <a:gd name="connsiteY3" fmla="*/ 0 h 1335318"/>
                  <a:gd name="connsiteX4" fmla="*/ 1335318 w 1335319"/>
                  <a:gd name="connsiteY4" fmla="*/ 0 h 1335318"/>
                  <a:gd name="connsiteX0" fmla="*/ 1335318 w 1335318"/>
                  <a:gd name="connsiteY0" fmla="*/ 1335318 h 1335318"/>
                  <a:gd name="connsiteX1" fmla="*/ 0 w 1335318"/>
                  <a:gd name="connsiteY1" fmla="*/ 1335318 h 1335318"/>
                  <a:gd name="connsiteX2" fmla="*/ 0 w 1335318"/>
                  <a:gd name="connsiteY2" fmla="*/ 0 h 1335318"/>
                  <a:gd name="connsiteX3" fmla="*/ 1335318 w 1335318"/>
                  <a:gd name="connsiteY3" fmla="*/ 0 h 1335318"/>
                </a:gdLst>
                <a:ahLst/>
                <a:cxnLst>
                  <a:cxn ang="0">
                    <a:pos x="connsiteX0" y="connsiteY0"/>
                  </a:cxn>
                  <a:cxn ang="0">
                    <a:pos x="connsiteX1" y="connsiteY1"/>
                  </a:cxn>
                  <a:cxn ang="0">
                    <a:pos x="connsiteX2" y="connsiteY2"/>
                  </a:cxn>
                  <a:cxn ang="0">
                    <a:pos x="connsiteX3" y="connsiteY3"/>
                  </a:cxn>
                </a:cxnLst>
                <a:rect l="l" t="t" r="r" b="b"/>
                <a:pathLst>
                  <a:path w="1335318" h="1335318">
                    <a:moveTo>
                      <a:pt x="1335318" y="1335318"/>
                    </a:moveTo>
                    <a:lnTo>
                      <a:pt x="0" y="1335318"/>
                    </a:lnTo>
                    <a:lnTo>
                      <a:pt x="0" y="0"/>
                    </a:lnTo>
                    <a:lnTo>
                      <a:pt x="1335318" y="0"/>
                    </a:lnTo>
                  </a:path>
                </a:pathLst>
              </a:cu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4"/>
          <p:cNvGrpSpPr/>
          <p:nvPr/>
        </p:nvGrpSpPr>
        <p:grpSpPr>
          <a:xfrm>
            <a:off x="364348" y="188640"/>
            <a:ext cx="2614705" cy="656086"/>
            <a:chOff x="364348" y="188640"/>
            <a:chExt cx="2614705" cy="656086"/>
          </a:xfrm>
        </p:grpSpPr>
        <p:sp>
          <p:nvSpPr>
            <p:cNvPr id="28" name="文本框 27"/>
            <p:cNvSpPr txBox="1"/>
            <p:nvPr/>
          </p:nvSpPr>
          <p:spPr>
            <a:xfrm>
              <a:off x="1210915" y="315905"/>
              <a:ext cx="176813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目录</a:t>
              </a:r>
              <a:endParaRPr lang="en-US" altLang="zh-CN" sz="2400" b="1" spc="300" dirty="0" smtClean="0">
                <a:latin typeface="微软雅黑" panose="020B0503020204020204" pitchFamily="34" charset="-122"/>
                <a:ea typeface="微软雅黑" panose="020B0503020204020204" pitchFamily="34" charset="-122"/>
              </a:endParaRPr>
            </a:p>
          </p:txBody>
        </p:sp>
        <p:sp>
          <p:nvSpPr>
            <p:cNvPr id="29" name="矩形 28"/>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07959" y="312740"/>
              <a:ext cx="562976" cy="531986"/>
              <a:chOff x="507959" y="312740"/>
              <a:chExt cx="562976" cy="531986"/>
            </a:xfrm>
          </p:grpSpPr>
          <p:sp>
            <p:nvSpPr>
              <p:cNvPr id="30" name="矩形 29"/>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32" name="矩形 31"/>
              <p:cNvSpPr/>
              <p:nvPr/>
            </p:nvSpPr>
            <p:spPr>
              <a:xfrm>
                <a:off x="507959" y="347901"/>
                <a:ext cx="5629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grpSp>
      </p:grpSp>
      <p:sp>
        <p:nvSpPr>
          <p:cNvPr id="56" name="矩形 55"/>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31" name="矩形 30"/>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530234" y="2668044"/>
            <a:ext cx="3127332" cy="4893647"/>
          </a:xfrm>
          <a:prstGeom prst="rect">
            <a:avLst/>
          </a:prstGeom>
          <a:noFill/>
        </p:spPr>
        <p:txBody>
          <a:bodyPr wrap="square" rtlCol="0">
            <a:spAutoFit/>
          </a:bodyPr>
          <a:lstStyle/>
          <a:p>
            <a:pPr marL="342900" indent="-342900"/>
            <a:r>
              <a:rPr lang="en-US" altLang="zh-CN" sz="2400" dirty="0" smtClean="0"/>
              <a:t>1</a:t>
            </a:r>
            <a:r>
              <a:rPr lang="en-US" altLang="zh-CN" sz="2400" dirty="0" smtClean="0"/>
              <a:t>. </a:t>
            </a:r>
            <a:r>
              <a:rPr lang="zh-CN" altLang="en-US" sz="2400" u="sng" dirty="0" smtClean="0">
                <a:solidFill>
                  <a:schemeClr val="bg2">
                    <a:lumMod val="60000"/>
                    <a:lumOff val="40000"/>
                  </a:schemeClr>
                </a:solidFill>
              </a:rPr>
              <a:t>登陆</a:t>
            </a:r>
            <a:r>
              <a:rPr lang="en-US" altLang="zh-CN" sz="2400" u="sng" dirty="0" smtClean="0">
                <a:solidFill>
                  <a:schemeClr val="bg2">
                    <a:lumMod val="60000"/>
                    <a:lumOff val="40000"/>
                  </a:schemeClr>
                </a:solidFill>
              </a:rPr>
              <a:t> </a:t>
            </a:r>
          </a:p>
          <a:p>
            <a:pPr marL="342900" indent="-342900"/>
            <a:r>
              <a:rPr lang="en-US" altLang="zh-CN" sz="2400" u="sng" dirty="0" smtClean="0">
                <a:solidFill>
                  <a:schemeClr val="bg2">
                    <a:lumMod val="60000"/>
                    <a:lumOff val="40000"/>
                  </a:schemeClr>
                </a:solidFill>
              </a:rPr>
              <a:t>       </a:t>
            </a:r>
            <a:endParaRPr lang="en-US" altLang="zh-CN" sz="2400" u="sng" dirty="0">
              <a:solidFill>
                <a:schemeClr val="bg2">
                  <a:lumMod val="60000"/>
                  <a:lumOff val="40000"/>
                </a:schemeClr>
              </a:solidFill>
            </a:endParaRPr>
          </a:p>
          <a:p>
            <a:pPr marL="342900" indent="-342900"/>
            <a:r>
              <a:rPr lang="en-US" altLang="zh-CN" sz="2400" dirty="0" smtClean="0"/>
              <a:t>2. </a:t>
            </a:r>
            <a:r>
              <a:rPr lang="zh-CN" altLang="en-US" sz="2400" u="sng" dirty="0">
                <a:solidFill>
                  <a:schemeClr val="bg2">
                    <a:lumMod val="60000"/>
                    <a:lumOff val="40000"/>
                  </a:schemeClr>
                </a:solidFill>
              </a:rPr>
              <a:t>资产</a:t>
            </a:r>
            <a:r>
              <a:rPr lang="en-US" altLang="zh-CN" sz="2400" u="sng" dirty="0" smtClean="0">
                <a:solidFill>
                  <a:schemeClr val="bg2">
                    <a:lumMod val="60000"/>
                    <a:lumOff val="40000"/>
                  </a:schemeClr>
                </a:solidFill>
              </a:rPr>
              <a:t> </a:t>
            </a:r>
            <a:endParaRPr lang="en-US" altLang="zh-CN" sz="2400" u="sng" dirty="0">
              <a:solidFill>
                <a:schemeClr val="bg2">
                  <a:lumMod val="60000"/>
                  <a:lumOff val="40000"/>
                </a:schemeClr>
              </a:solidFill>
            </a:endParaRPr>
          </a:p>
          <a:p>
            <a:endParaRPr lang="en-US" altLang="zh-CN" sz="2400" dirty="0" smtClean="0"/>
          </a:p>
          <a:p>
            <a:r>
              <a:rPr lang="en-US" altLang="zh-CN" sz="2400" dirty="0" smtClean="0"/>
              <a:t>3. </a:t>
            </a:r>
            <a:r>
              <a:rPr lang="zh-CN" altLang="en-US" sz="2400" u="sng" dirty="0">
                <a:solidFill>
                  <a:schemeClr val="bg2">
                    <a:lumMod val="60000"/>
                    <a:lumOff val="40000"/>
                  </a:schemeClr>
                </a:solidFill>
              </a:rPr>
              <a:t>查询</a:t>
            </a:r>
            <a:r>
              <a:rPr lang="en-US" altLang="zh-CN" sz="2400" u="sng" dirty="0" smtClean="0">
                <a:solidFill>
                  <a:schemeClr val="bg2">
                    <a:lumMod val="60000"/>
                    <a:lumOff val="40000"/>
                  </a:schemeClr>
                </a:solidFill>
              </a:rPr>
              <a:t> </a:t>
            </a:r>
          </a:p>
          <a:p>
            <a:endParaRPr lang="en-US" altLang="zh-CN" sz="2400" u="sng" dirty="0" smtClean="0">
              <a:solidFill>
                <a:schemeClr val="bg2">
                  <a:lumMod val="60000"/>
                  <a:lumOff val="40000"/>
                </a:schemeClr>
              </a:solidFill>
            </a:endParaRPr>
          </a:p>
          <a:p>
            <a:r>
              <a:rPr lang="en-US" altLang="zh-CN" sz="2400" dirty="0" smtClean="0"/>
              <a:t>4. </a:t>
            </a:r>
            <a:r>
              <a:rPr lang="zh-CN" altLang="en-US" sz="2400" u="sng" dirty="0" smtClean="0">
                <a:solidFill>
                  <a:schemeClr val="bg2">
                    <a:lumMod val="60000"/>
                    <a:lumOff val="40000"/>
                  </a:schemeClr>
                </a:solidFill>
              </a:rPr>
              <a:t>审批</a:t>
            </a:r>
            <a:endParaRPr lang="en-US" altLang="zh-CN" sz="2400" u="sng" dirty="0" smtClean="0">
              <a:solidFill>
                <a:schemeClr val="bg2">
                  <a:lumMod val="60000"/>
                  <a:lumOff val="40000"/>
                </a:schemeClr>
              </a:solidFill>
            </a:endParaRPr>
          </a:p>
          <a:p>
            <a:endParaRPr lang="en-US" altLang="zh-CN" sz="2400" u="sng" dirty="0" smtClean="0">
              <a:solidFill>
                <a:schemeClr val="bg2">
                  <a:lumMod val="60000"/>
                  <a:lumOff val="40000"/>
                </a:schemeClr>
              </a:solidFill>
            </a:endParaRPr>
          </a:p>
          <a:p>
            <a:r>
              <a:rPr lang="en-US" altLang="zh-CN" sz="2400" dirty="0" smtClean="0"/>
              <a:t>5. </a:t>
            </a:r>
            <a:r>
              <a:rPr lang="zh-CN" altLang="en-US" sz="2400" u="sng" dirty="0">
                <a:solidFill>
                  <a:schemeClr val="bg2">
                    <a:lumMod val="60000"/>
                    <a:lumOff val="40000"/>
                  </a:schemeClr>
                </a:solidFill>
              </a:rPr>
              <a:t>业务</a:t>
            </a:r>
            <a:r>
              <a:rPr lang="en-US" altLang="zh-CN" sz="2400" u="sng" dirty="0" smtClean="0">
                <a:solidFill>
                  <a:schemeClr val="bg2">
                    <a:lumMod val="60000"/>
                    <a:lumOff val="40000"/>
                  </a:schemeClr>
                </a:solidFill>
              </a:rPr>
              <a:t> </a:t>
            </a:r>
            <a:endParaRPr lang="en-US" altLang="zh-CN" sz="2400" u="sng" dirty="0">
              <a:solidFill>
                <a:schemeClr val="bg2">
                  <a:lumMod val="60000"/>
                  <a:lumOff val="40000"/>
                </a:schemeClr>
              </a:solidFill>
            </a:endParaRPr>
          </a:p>
          <a:p>
            <a:r>
              <a:rPr lang="en-US" altLang="zh-CN" sz="2400" u="sng" dirty="0" smtClean="0">
                <a:solidFill>
                  <a:schemeClr val="bg2">
                    <a:lumMod val="60000"/>
                    <a:lumOff val="40000"/>
                  </a:schemeClr>
                </a:solidFill>
              </a:rPr>
              <a:t> </a:t>
            </a:r>
            <a:endParaRPr lang="en-US" altLang="zh-CN" sz="2400" u="sng" dirty="0">
              <a:solidFill>
                <a:schemeClr val="bg2">
                  <a:lumMod val="60000"/>
                  <a:lumOff val="40000"/>
                </a:schemeClr>
              </a:solidFill>
            </a:endParaRPr>
          </a:p>
          <a:p>
            <a:endParaRPr lang="en-US" altLang="zh-CN" sz="2400" u="sng" dirty="0">
              <a:solidFill>
                <a:schemeClr val="bg2">
                  <a:lumMod val="60000"/>
                  <a:lumOff val="40000"/>
                </a:schemeClr>
              </a:solidFill>
            </a:endParaRPr>
          </a:p>
          <a:p>
            <a:endParaRPr lang="en-US" altLang="zh-CN" sz="2400" u="sng" dirty="0">
              <a:solidFill>
                <a:schemeClr val="bg2">
                  <a:lumMod val="60000"/>
                  <a:lumOff val="40000"/>
                </a:schemeClr>
              </a:solidFill>
            </a:endParaRPr>
          </a:p>
          <a:p>
            <a:endParaRPr lang="zh-CN" altLang="en-US" sz="2400" dirty="0"/>
          </a:p>
        </p:txBody>
      </p:sp>
    </p:spTree>
    <p:extLst>
      <p:ext uri="{BB962C8B-B14F-4D97-AF65-F5344CB8AC3E}">
        <p14:creationId xmlns:p14="http://schemas.microsoft.com/office/powerpoint/2010/main" val="302749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3.3</a:t>
            </a:r>
            <a:r>
              <a:rPr lang="zh-CN" altLang="en-US" sz="2000" b="1" spc="300" dirty="0" smtClean="0">
                <a:solidFill>
                  <a:srgbClr val="FFB901"/>
                </a:solidFill>
                <a:latin typeface="微软雅黑" panose="020B0503020204020204" pitchFamily="34" charset="-122"/>
                <a:ea typeface="微软雅黑" panose="020B0503020204020204" pitchFamily="34" charset="-122"/>
              </a:rPr>
              <a:t>新增资产一览</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a:latin typeface="微软雅黑" panose="020B0503020204020204" pitchFamily="34" charset="-122"/>
                  <a:ea typeface="微软雅黑" panose="020B0503020204020204" pitchFamily="34" charset="-122"/>
                </a:rPr>
                <a:t>查询</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3</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200329"/>
          </a:xfrm>
          <a:prstGeom prst="rect">
            <a:avLst/>
          </a:prstGeom>
          <a:noFill/>
        </p:spPr>
        <p:txBody>
          <a:bodyPr wrap="square" rtlCol="0">
            <a:spAutoFit/>
          </a:bodyPr>
          <a:lstStyle/>
          <a:p>
            <a:pPr lvl="0"/>
            <a:r>
              <a:rPr lang="zh-CN" altLang="zh-CN" dirty="0"/>
              <a:t>【查询】</a:t>
            </a:r>
            <a:r>
              <a:rPr lang="en-US" altLang="zh-CN" dirty="0"/>
              <a:t>-&gt;</a:t>
            </a:r>
            <a:r>
              <a:rPr lang="zh-CN" altLang="zh-CN" dirty="0"/>
              <a:t>【资产查询】</a:t>
            </a:r>
            <a:r>
              <a:rPr lang="en-US" altLang="zh-CN" dirty="0"/>
              <a:t>-&gt;</a:t>
            </a:r>
            <a:r>
              <a:rPr lang="zh-CN" altLang="zh-CN" dirty="0" smtClean="0"/>
              <a:t>【</a:t>
            </a:r>
            <a:r>
              <a:rPr lang="zh-CN" altLang="en-US" dirty="0" smtClean="0"/>
              <a:t>新增资产一览</a:t>
            </a:r>
            <a:r>
              <a:rPr lang="zh-CN" altLang="zh-CN" dirty="0" smtClean="0"/>
              <a:t>】</a:t>
            </a:r>
            <a:r>
              <a:rPr lang="zh-CN" altLang="en-US" dirty="0" smtClean="0"/>
              <a:t>，在此可按条件查询新增资产。</a:t>
            </a:r>
            <a:endParaRPr lang="zh-CN" altLang="zh-CN" dirty="0"/>
          </a:p>
          <a:p>
            <a:endParaRPr lang="zh-CN"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584252"/>
            <a:ext cx="8540262" cy="292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1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3.4</a:t>
            </a:r>
            <a:r>
              <a:rPr lang="zh-CN" altLang="en-US" sz="2000" b="1" spc="300" dirty="0" smtClean="0">
                <a:solidFill>
                  <a:srgbClr val="FFB901"/>
                </a:solidFill>
                <a:latin typeface="微软雅黑" panose="020B0503020204020204" pitchFamily="34" charset="-122"/>
                <a:ea typeface="微软雅黑" panose="020B0503020204020204" pitchFamily="34" charset="-122"/>
              </a:rPr>
              <a:t>资产变更一览</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a:latin typeface="微软雅黑" panose="020B0503020204020204" pitchFamily="34" charset="-122"/>
                  <a:ea typeface="微软雅黑" panose="020B0503020204020204" pitchFamily="34" charset="-122"/>
                </a:rPr>
                <a:t>查询</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3</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200329"/>
          </a:xfrm>
          <a:prstGeom prst="rect">
            <a:avLst/>
          </a:prstGeom>
          <a:noFill/>
        </p:spPr>
        <p:txBody>
          <a:bodyPr wrap="square" rtlCol="0">
            <a:spAutoFit/>
          </a:bodyPr>
          <a:lstStyle/>
          <a:p>
            <a:pPr lvl="0"/>
            <a:r>
              <a:rPr lang="zh-CN" altLang="zh-CN" dirty="0"/>
              <a:t>【查询】</a:t>
            </a:r>
            <a:r>
              <a:rPr lang="en-US" altLang="zh-CN" dirty="0"/>
              <a:t>-&gt;</a:t>
            </a:r>
            <a:r>
              <a:rPr lang="zh-CN" altLang="zh-CN" dirty="0"/>
              <a:t>【资产查询】</a:t>
            </a:r>
            <a:r>
              <a:rPr lang="en-US" altLang="zh-CN" dirty="0"/>
              <a:t>-&gt;</a:t>
            </a:r>
            <a:r>
              <a:rPr lang="zh-CN" altLang="zh-CN" dirty="0" smtClean="0"/>
              <a:t>【</a:t>
            </a:r>
            <a:r>
              <a:rPr lang="zh-CN" altLang="en-US" dirty="0" smtClean="0"/>
              <a:t>资产变更一览</a:t>
            </a:r>
            <a:r>
              <a:rPr lang="zh-CN" altLang="zh-CN" dirty="0" smtClean="0"/>
              <a:t>】</a:t>
            </a:r>
            <a:r>
              <a:rPr lang="zh-CN" altLang="en-US" dirty="0"/>
              <a:t>，在此可按条件</a:t>
            </a:r>
            <a:r>
              <a:rPr lang="zh-CN" altLang="en-US" dirty="0" smtClean="0"/>
              <a:t>查询资产变更。</a:t>
            </a:r>
            <a:endParaRPr lang="zh-CN" altLang="zh-CN" dirty="0"/>
          </a:p>
          <a:p>
            <a:endParaRPr lang="zh-CN" alt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2571671"/>
            <a:ext cx="8469679" cy="300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824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4.1</a:t>
            </a:r>
            <a:r>
              <a:rPr lang="zh-CN" altLang="en-US" sz="2000" b="1" spc="300" dirty="0" smtClean="0">
                <a:solidFill>
                  <a:srgbClr val="FFB901"/>
                </a:solidFill>
                <a:latin typeface="微软雅黑" panose="020B0503020204020204" pitchFamily="34" charset="-122"/>
                <a:ea typeface="微软雅黑" panose="020B0503020204020204" pitchFamily="34" charset="-122"/>
              </a:rPr>
              <a:t>待我审批</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a:latin typeface="微软雅黑" panose="020B0503020204020204" pitchFamily="34" charset="-122"/>
                  <a:ea typeface="微软雅黑" panose="020B0503020204020204" pitchFamily="34" charset="-122"/>
                </a:rPr>
                <a:t>审批</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4</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2308324"/>
          </a:xfrm>
          <a:prstGeom prst="rect">
            <a:avLst/>
          </a:prstGeom>
          <a:noFill/>
        </p:spPr>
        <p:txBody>
          <a:bodyPr wrap="square" rtlCol="0">
            <a:spAutoFit/>
          </a:bodyPr>
          <a:lstStyle/>
          <a:p>
            <a:r>
              <a:rPr lang="zh-CN" altLang="en-US" dirty="0" smtClean="0"/>
              <a:t> </a:t>
            </a:r>
            <a:r>
              <a:rPr lang="zh-CN" altLang="zh-CN" dirty="0" smtClean="0"/>
              <a:t>【审批】</a:t>
            </a:r>
            <a:r>
              <a:rPr lang="en-US" altLang="zh-CN" dirty="0"/>
              <a:t>-&gt;</a:t>
            </a:r>
            <a:r>
              <a:rPr lang="zh-CN" altLang="zh-CN" dirty="0" smtClean="0"/>
              <a:t>【审批</a:t>
            </a:r>
            <a:r>
              <a:rPr lang="zh-CN" altLang="en-US" dirty="0" smtClean="0"/>
              <a:t>历史</a:t>
            </a:r>
            <a:r>
              <a:rPr lang="zh-CN" altLang="zh-CN" dirty="0" smtClean="0"/>
              <a:t>】</a:t>
            </a:r>
            <a:r>
              <a:rPr lang="en-US" altLang="zh-CN" dirty="0"/>
              <a:t>-&gt;</a:t>
            </a:r>
            <a:r>
              <a:rPr lang="zh-CN" altLang="zh-CN" dirty="0" smtClean="0"/>
              <a:t>【</a:t>
            </a:r>
            <a:r>
              <a:rPr lang="zh-CN" altLang="en-US" dirty="0" smtClean="0"/>
              <a:t>待我</a:t>
            </a:r>
            <a:r>
              <a:rPr lang="zh-CN" altLang="zh-CN" dirty="0" smtClean="0"/>
              <a:t>审批】</a:t>
            </a:r>
            <a:r>
              <a:rPr lang="en-US" altLang="zh-CN" dirty="0" smtClean="0"/>
              <a:t> </a:t>
            </a:r>
            <a:r>
              <a:rPr lang="zh-CN" altLang="en-US" dirty="0" smtClean="0"/>
              <a:t>，</a:t>
            </a:r>
            <a:r>
              <a:rPr lang="zh-CN" altLang="zh-CN" dirty="0"/>
              <a:t>如果有正在进行的审批，且审批流程中到某个库管或者某个业务审批人，那么此库管或者业务审批人可在待我审批里面查看自己的待审批单据</a:t>
            </a:r>
          </a:p>
          <a:p>
            <a:endParaRPr lang="zh-CN"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612510"/>
            <a:ext cx="8595508" cy="27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204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4.2</a:t>
            </a:r>
            <a:r>
              <a:rPr lang="zh-CN" altLang="en-US" sz="2000" b="1" spc="300" dirty="0" smtClean="0">
                <a:solidFill>
                  <a:srgbClr val="FFB901"/>
                </a:solidFill>
                <a:latin typeface="微软雅黑" panose="020B0503020204020204" pitchFamily="34" charset="-122"/>
                <a:ea typeface="微软雅黑" panose="020B0503020204020204" pitchFamily="34" charset="-122"/>
              </a:rPr>
              <a:t>审批历史</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a:latin typeface="微软雅黑" panose="020B0503020204020204" pitchFamily="34" charset="-122"/>
                  <a:ea typeface="微软雅黑" panose="020B0503020204020204" pitchFamily="34" charset="-122"/>
                </a:rPr>
                <a:t>审批</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4</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754326"/>
          </a:xfrm>
          <a:prstGeom prst="rect">
            <a:avLst/>
          </a:prstGeom>
          <a:noFill/>
        </p:spPr>
        <p:txBody>
          <a:bodyPr wrap="square" rtlCol="0">
            <a:spAutoFit/>
          </a:bodyPr>
          <a:lstStyle/>
          <a:p>
            <a:r>
              <a:rPr lang="zh-CN" altLang="en-US" dirty="0" smtClean="0"/>
              <a:t> </a:t>
            </a:r>
            <a:r>
              <a:rPr lang="zh-CN" altLang="zh-CN" dirty="0" smtClean="0"/>
              <a:t>【审批】</a:t>
            </a:r>
            <a:r>
              <a:rPr lang="en-US" altLang="zh-CN" dirty="0"/>
              <a:t>-&gt;</a:t>
            </a:r>
            <a:r>
              <a:rPr lang="zh-CN" altLang="zh-CN" dirty="0" smtClean="0"/>
              <a:t>【审批</a:t>
            </a:r>
            <a:r>
              <a:rPr lang="zh-CN" altLang="en-US" dirty="0" smtClean="0"/>
              <a:t>历史</a:t>
            </a:r>
            <a:r>
              <a:rPr lang="zh-CN" altLang="zh-CN" dirty="0" smtClean="0"/>
              <a:t>】</a:t>
            </a:r>
            <a:r>
              <a:rPr lang="en-US" altLang="zh-CN" dirty="0"/>
              <a:t>-&gt;</a:t>
            </a:r>
            <a:r>
              <a:rPr lang="zh-CN" altLang="zh-CN" dirty="0" smtClean="0"/>
              <a:t>【</a:t>
            </a:r>
            <a:r>
              <a:rPr lang="zh-CN" altLang="en-US" dirty="0" smtClean="0"/>
              <a:t>其它</a:t>
            </a:r>
            <a:r>
              <a:rPr lang="zh-CN" altLang="zh-CN" dirty="0" smtClean="0"/>
              <a:t>审批】</a:t>
            </a:r>
            <a:r>
              <a:rPr lang="en-US" altLang="zh-CN" dirty="0" smtClean="0"/>
              <a:t> </a:t>
            </a:r>
            <a:r>
              <a:rPr lang="zh-CN" altLang="en-US" dirty="0" smtClean="0"/>
              <a:t>，在此处可查看所有经过自己审批的申请单详情（包括各节点的审批意见</a:t>
            </a:r>
            <a:endParaRPr lang="en-US" altLang="zh-CN" dirty="0" smtClean="0"/>
          </a:p>
          <a:p>
            <a:r>
              <a:rPr lang="zh-CN" altLang="en-US" dirty="0" smtClean="0"/>
              <a:t>）</a:t>
            </a:r>
            <a:endParaRPr lang="zh-CN" altLang="zh-CN" dirty="0"/>
          </a:p>
          <a:p>
            <a:endParaRPr lang="zh-CN" alt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66737"/>
            <a:ext cx="8596823" cy="2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87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5.1</a:t>
            </a:r>
            <a:r>
              <a:rPr lang="zh-CN" altLang="en-US" sz="2000" b="1" spc="300" dirty="0" smtClean="0">
                <a:solidFill>
                  <a:srgbClr val="FFB901"/>
                </a:solidFill>
                <a:latin typeface="微软雅黑" panose="020B0503020204020204" pitchFamily="34" charset="-122"/>
                <a:ea typeface="微软雅黑" panose="020B0503020204020204" pitchFamily="34" charset="-122"/>
              </a:rPr>
              <a:t>资产新增</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业务</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5</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200329"/>
          </a:xfrm>
          <a:prstGeom prst="rect">
            <a:avLst/>
          </a:prstGeom>
          <a:noFill/>
        </p:spPr>
        <p:txBody>
          <a:bodyPr wrap="square" rtlCol="0">
            <a:spAutoFit/>
          </a:bodyPr>
          <a:lstStyle/>
          <a:p>
            <a:r>
              <a:rPr lang="zh-CN" altLang="en-US" dirty="0" smtClean="0"/>
              <a:t> </a:t>
            </a:r>
            <a:r>
              <a:rPr lang="zh-CN" altLang="zh-CN" dirty="0" smtClean="0"/>
              <a:t>【</a:t>
            </a:r>
            <a:r>
              <a:rPr lang="zh-CN" altLang="en-US" dirty="0" smtClean="0"/>
              <a:t>我的</a:t>
            </a:r>
            <a:r>
              <a:rPr lang="zh-CN" altLang="zh-CN" dirty="0" smtClean="0"/>
              <a:t>】</a:t>
            </a:r>
            <a:r>
              <a:rPr lang="en-US" altLang="zh-CN" dirty="0"/>
              <a:t>-&gt;</a:t>
            </a:r>
            <a:r>
              <a:rPr lang="zh-CN" altLang="zh-CN" dirty="0" smtClean="0"/>
              <a:t>【</a:t>
            </a:r>
            <a:r>
              <a:rPr lang="zh-CN" altLang="en-US" dirty="0" smtClean="0"/>
              <a:t>我要提单</a:t>
            </a:r>
            <a:r>
              <a:rPr lang="zh-CN" altLang="zh-CN" dirty="0" smtClean="0"/>
              <a:t>】</a:t>
            </a:r>
            <a:r>
              <a:rPr lang="en-US" altLang="zh-CN" dirty="0"/>
              <a:t>-&gt;</a:t>
            </a:r>
            <a:r>
              <a:rPr lang="zh-CN" altLang="zh-CN" dirty="0" smtClean="0"/>
              <a:t>【</a:t>
            </a:r>
            <a:r>
              <a:rPr lang="zh-CN" altLang="en-US" dirty="0" smtClean="0"/>
              <a:t>申请单</a:t>
            </a:r>
            <a:r>
              <a:rPr lang="zh-CN" altLang="zh-CN" dirty="0"/>
              <a:t>】</a:t>
            </a:r>
            <a:r>
              <a:rPr lang="en-US" altLang="zh-CN" dirty="0" smtClean="0"/>
              <a:t> -&gt;</a:t>
            </a:r>
            <a:r>
              <a:rPr lang="zh-CN" altLang="zh-CN" dirty="0" smtClean="0"/>
              <a:t>【</a:t>
            </a:r>
            <a:r>
              <a:rPr lang="zh-CN" altLang="en-US" dirty="0" smtClean="0"/>
              <a:t>资产新增</a:t>
            </a:r>
            <a:r>
              <a:rPr lang="zh-CN" altLang="zh-CN" dirty="0" smtClean="0"/>
              <a:t>】 </a:t>
            </a:r>
            <a:r>
              <a:rPr lang="zh-CN" altLang="en-US" dirty="0" smtClean="0"/>
              <a:t>，点击进去填写申请单具体内容。</a:t>
            </a:r>
            <a:endParaRPr lang="zh-CN" altLang="zh-CN" dirty="0"/>
          </a:p>
          <a:p>
            <a:endParaRPr lang="zh-CN" alt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1" y="2470184"/>
            <a:ext cx="8439753" cy="271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921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2326105" y="5732965"/>
            <a:ext cx="5831305" cy="1477328"/>
          </a:xfrm>
          <a:prstGeom prst="rect">
            <a:avLst/>
          </a:prstGeom>
          <a:noFill/>
        </p:spPr>
        <p:txBody>
          <a:bodyPr wrap="square" rtlCol="0">
            <a:spAutoFit/>
          </a:bodyPr>
          <a:lstStyle/>
          <a:p>
            <a:r>
              <a:rPr lang="zh-CN" altLang="en-US" dirty="0" smtClean="0"/>
              <a:t>只需填写资产名称、资产管理者、使用者、计量单位、数量 、使用部门（自动带出）、存放地点、资产序列号（如有）、规格型号，填写完后拉到下面点击“提交”按钮。</a:t>
            </a:r>
            <a:endParaRPr lang="zh-CN" altLang="zh-CN" dirty="0"/>
          </a:p>
          <a:p>
            <a:endParaRPr lang="zh-CN" alt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68" y="509813"/>
            <a:ext cx="1045845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260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5.2</a:t>
            </a:r>
            <a:r>
              <a:rPr lang="zh-CN" altLang="en-US" sz="2000" b="1" spc="300" dirty="0" smtClean="0">
                <a:solidFill>
                  <a:srgbClr val="FFB901"/>
                </a:solidFill>
                <a:latin typeface="微软雅黑" panose="020B0503020204020204" pitchFamily="34" charset="-122"/>
                <a:ea typeface="微软雅黑" panose="020B0503020204020204" pitchFamily="34" charset="-122"/>
              </a:rPr>
              <a:t>资产借出</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业务</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5</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200329"/>
          </a:xfrm>
          <a:prstGeom prst="rect">
            <a:avLst/>
          </a:prstGeom>
          <a:noFill/>
        </p:spPr>
        <p:txBody>
          <a:bodyPr wrap="square" rtlCol="0">
            <a:spAutoFit/>
          </a:bodyPr>
          <a:lstStyle/>
          <a:p>
            <a:r>
              <a:rPr lang="zh-CN" altLang="en-US" dirty="0" smtClean="0"/>
              <a:t> </a:t>
            </a:r>
            <a:r>
              <a:rPr lang="zh-CN" altLang="zh-CN" dirty="0" smtClean="0"/>
              <a:t>【</a:t>
            </a:r>
            <a:r>
              <a:rPr lang="zh-CN" altLang="en-US" dirty="0" smtClean="0"/>
              <a:t>我的</a:t>
            </a:r>
            <a:r>
              <a:rPr lang="zh-CN" altLang="zh-CN" dirty="0" smtClean="0"/>
              <a:t>】</a:t>
            </a:r>
            <a:r>
              <a:rPr lang="en-US" altLang="zh-CN" dirty="0"/>
              <a:t>-&gt;</a:t>
            </a:r>
            <a:r>
              <a:rPr lang="zh-CN" altLang="zh-CN" dirty="0" smtClean="0"/>
              <a:t>【</a:t>
            </a:r>
            <a:r>
              <a:rPr lang="zh-CN" altLang="en-US" dirty="0" smtClean="0"/>
              <a:t>我要提单</a:t>
            </a:r>
            <a:r>
              <a:rPr lang="zh-CN" altLang="zh-CN" dirty="0" smtClean="0"/>
              <a:t>】</a:t>
            </a:r>
            <a:r>
              <a:rPr lang="en-US" altLang="zh-CN" dirty="0"/>
              <a:t>-&gt;</a:t>
            </a:r>
            <a:r>
              <a:rPr lang="zh-CN" altLang="zh-CN" dirty="0" smtClean="0"/>
              <a:t>【</a:t>
            </a:r>
            <a:r>
              <a:rPr lang="zh-CN" altLang="en-US" dirty="0" smtClean="0"/>
              <a:t>申请单</a:t>
            </a:r>
            <a:r>
              <a:rPr lang="zh-CN" altLang="zh-CN" dirty="0"/>
              <a:t>】</a:t>
            </a:r>
            <a:r>
              <a:rPr lang="en-US" altLang="zh-CN" dirty="0" smtClean="0"/>
              <a:t> -&gt;</a:t>
            </a:r>
            <a:r>
              <a:rPr lang="zh-CN" altLang="zh-CN" dirty="0" smtClean="0"/>
              <a:t>【</a:t>
            </a:r>
            <a:r>
              <a:rPr lang="zh-CN" altLang="en-US" dirty="0" smtClean="0"/>
              <a:t>资产借出</a:t>
            </a:r>
            <a:r>
              <a:rPr lang="zh-CN" altLang="zh-CN" dirty="0" smtClean="0"/>
              <a:t>】 </a:t>
            </a:r>
            <a:r>
              <a:rPr lang="zh-CN" altLang="en-US" dirty="0" smtClean="0"/>
              <a:t>，点击进去填写申请单具体内容。</a:t>
            </a:r>
            <a:endParaRPr lang="zh-CN" altLang="zh-CN" dirty="0"/>
          </a:p>
          <a:p>
            <a:endParaRPr lang="zh-CN" alt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1079"/>
            <a:ext cx="8630433" cy="267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893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326105" y="5732965"/>
            <a:ext cx="5831305" cy="369332"/>
          </a:xfrm>
          <a:prstGeom prst="rect">
            <a:avLst/>
          </a:prstGeom>
          <a:noFill/>
        </p:spPr>
        <p:txBody>
          <a:bodyPr wrap="square" rtlCol="0">
            <a:spAutoFit/>
          </a:bodyPr>
          <a:lstStyle/>
          <a:p>
            <a:r>
              <a:rPr lang="zh-CN" altLang="en-US" dirty="0" smtClean="0"/>
              <a:t>按表单要求填写</a:t>
            </a:r>
            <a:r>
              <a:rPr lang="zh-CN" altLang="en-US" dirty="0" smtClean="0"/>
              <a:t>完整内容后点击提交。</a:t>
            </a:r>
            <a:endParaRPr lang="zh-CN" alt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2" y="635845"/>
            <a:ext cx="11780520" cy="495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621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5.3</a:t>
            </a:r>
            <a:r>
              <a:rPr lang="zh-CN" altLang="en-US" sz="2000" b="1" spc="300" dirty="0" smtClean="0">
                <a:solidFill>
                  <a:srgbClr val="FFB901"/>
                </a:solidFill>
                <a:latin typeface="微软雅黑" panose="020B0503020204020204" pitchFamily="34" charset="-122"/>
                <a:ea typeface="微软雅黑" panose="020B0503020204020204" pitchFamily="34" charset="-122"/>
              </a:rPr>
              <a:t>资产调拨</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业务</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5</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477328"/>
          </a:xfrm>
          <a:prstGeom prst="rect">
            <a:avLst/>
          </a:prstGeom>
          <a:noFill/>
        </p:spPr>
        <p:txBody>
          <a:bodyPr wrap="square" rtlCol="0">
            <a:spAutoFit/>
          </a:bodyPr>
          <a:lstStyle/>
          <a:p>
            <a:r>
              <a:rPr lang="zh-CN" altLang="en-US" dirty="0" smtClean="0"/>
              <a:t> </a:t>
            </a:r>
            <a:r>
              <a:rPr lang="zh-CN" altLang="zh-CN" dirty="0" smtClean="0"/>
              <a:t>【</a:t>
            </a:r>
            <a:r>
              <a:rPr lang="zh-CN" altLang="en-US" dirty="0" smtClean="0"/>
              <a:t>我的</a:t>
            </a:r>
            <a:r>
              <a:rPr lang="zh-CN" altLang="zh-CN" dirty="0" smtClean="0"/>
              <a:t>】</a:t>
            </a:r>
            <a:r>
              <a:rPr lang="en-US" altLang="zh-CN" dirty="0"/>
              <a:t>-&gt;</a:t>
            </a:r>
            <a:r>
              <a:rPr lang="zh-CN" altLang="zh-CN" dirty="0" smtClean="0"/>
              <a:t>【</a:t>
            </a:r>
            <a:r>
              <a:rPr lang="zh-CN" altLang="en-US" dirty="0" smtClean="0"/>
              <a:t>我要提单</a:t>
            </a:r>
            <a:r>
              <a:rPr lang="zh-CN" altLang="zh-CN" dirty="0" smtClean="0"/>
              <a:t>】</a:t>
            </a:r>
            <a:r>
              <a:rPr lang="en-US" altLang="zh-CN" dirty="0"/>
              <a:t>-&gt;</a:t>
            </a:r>
            <a:r>
              <a:rPr lang="zh-CN" altLang="zh-CN" dirty="0" smtClean="0"/>
              <a:t>【</a:t>
            </a:r>
            <a:r>
              <a:rPr lang="zh-CN" altLang="en-US" dirty="0" smtClean="0"/>
              <a:t>申请单</a:t>
            </a:r>
            <a:r>
              <a:rPr lang="zh-CN" altLang="zh-CN" dirty="0"/>
              <a:t>】</a:t>
            </a:r>
            <a:r>
              <a:rPr lang="en-US" altLang="zh-CN" dirty="0" smtClean="0"/>
              <a:t> -&gt;</a:t>
            </a:r>
            <a:r>
              <a:rPr lang="zh-CN" altLang="zh-CN" dirty="0" smtClean="0"/>
              <a:t>【</a:t>
            </a:r>
            <a:r>
              <a:rPr lang="zh-CN" altLang="en-US" dirty="0" smtClean="0"/>
              <a:t>固定资产调拨单</a:t>
            </a:r>
            <a:r>
              <a:rPr lang="zh-CN" altLang="zh-CN" dirty="0" smtClean="0"/>
              <a:t>】 </a:t>
            </a:r>
            <a:r>
              <a:rPr lang="zh-CN" altLang="en-US" dirty="0" smtClean="0"/>
              <a:t>，点击进去填写申请单具体内容。</a:t>
            </a:r>
            <a:endParaRPr lang="zh-CN" altLang="zh-CN" dirty="0"/>
          </a:p>
          <a:p>
            <a:endParaRPr lang="zh-CN" alt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2610339"/>
            <a:ext cx="8521055" cy="28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618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326105" y="5732965"/>
            <a:ext cx="5831305" cy="369332"/>
          </a:xfrm>
          <a:prstGeom prst="rect">
            <a:avLst/>
          </a:prstGeom>
          <a:noFill/>
        </p:spPr>
        <p:txBody>
          <a:bodyPr wrap="square" rtlCol="0">
            <a:spAutoFit/>
          </a:bodyPr>
          <a:lstStyle/>
          <a:p>
            <a:r>
              <a:rPr lang="zh-CN" altLang="en-US" dirty="0" smtClean="0"/>
              <a:t>按表单要求填写</a:t>
            </a:r>
            <a:r>
              <a:rPr lang="zh-CN" altLang="en-US" dirty="0" smtClean="0"/>
              <a:t>完整内容后点击提交。</a:t>
            </a:r>
            <a:endParaRPr lang="zh-CN" alt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39" y="711201"/>
            <a:ext cx="11440927" cy="500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78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90" y="1566548"/>
            <a:ext cx="5637422" cy="400110"/>
          </a:xfrm>
          <a:prstGeom prst="rect">
            <a:avLst/>
          </a:prstGeom>
          <a:noFill/>
        </p:spPr>
        <p:txBody>
          <a:bodyPr wrap="square" rtlCol="0">
            <a:spAutoFit/>
          </a:bodyPr>
          <a:lstStyle/>
          <a:p>
            <a:pPr algn="just"/>
            <a:r>
              <a:rPr lang="zh-CN" altLang="en-US" sz="2000" b="1" spc="300" dirty="0" smtClean="0">
                <a:solidFill>
                  <a:srgbClr val="FFB901"/>
                </a:solidFill>
                <a:latin typeface="微软雅黑" panose="020B0503020204020204" pitchFamily="34" charset="-122"/>
                <a:ea typeface="微软雅黑" panose="020B0503020204020204" pitchFamily="34" charset="-122"/>
              </a:rPr>
              <a:t>在</a:t>
            </a:r>
            <a:r>
              <a:rPr lang="en-US" altLang="zh-CN" sz="2000" b="1" spc="300" dirty="0" smtClean="0">
                <a:solidFill>
                  <a:srgbClr val="FFB901"/>
                </a:solidFill>
                <a:latin typeface="微软雅黑" panose="020B0503020204020204" pitchFamily="34" charset="-122"/>
                <a:ea typeface="微软雅黑" panose="020B0503020204020204" pitchFamily="34" charset="-122"/>
              </a:rPr>
              <a:t>OA</a:t>
            </a:r>
            <a:r>
              <a:rPr lang="zh-CN" altLang="en-US" sz="2000" b="1" spc="300" dirty="0" smtClean="0">
                <a:solidFill>
                  <a:srgbClr val="FFB901"/>
                </a:solidFill>
                <a:latin typeface="微软雅黑" panose="020B0503020204020204" pitchFamily="34" charset="-122"/>
                <a:ea typeface="微软雅黑" panose="020B0503020204020204" pitchFamily="34" charset="-122"/>
              </a:rPr>
              <a:t>系统上点击资产管理系统图标</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64348" y="188640"/>
            <a:ext cx="2614705" cy="656086"/>
            <a:chOff x="364348" y="188640"/>
            <a:chExt cx="2614705" cy="656086"/>
          </a:xfrm>
        </p:grpSpPr>
        <p:sp>
          <p:nvSpPr>
            <p:cNvPr id="43" name="文本框 27"/>
            <p:cNvSpPr txBox="1"/>
            <p:nvPr/>
          </p:nvSpPr>
          <p:spPr>
            <a:xfrm>
              <a:off x="1210915" y="315905"/>
              <a:ext cx="176813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系统登陆</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1</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2308324"/>
          </a:xfrm>
          <a:prstGeom prst="rect">
            <a:avLst/>
          </a:prstGeom>
          <a:noFill/>
        </p:spPr>
        <p:txBody>
          <a:bodyPr wrap="square" rtlCol="0">
            <a:spAutoFit/>
          </a:bodyPr>
          <a:lstStyle/>
          <a:p>
            <a:r>
              <a:rPr lang="zh-CN" altLang="en-US" dirty="0" smtClean="0"/>
              <a:t>       </a:t>
            </a:r>
            <a:r>
              <a:rPr lang="zh-CN" altLang="en-US" dirty="0"/>
              <a:t>在</a:t>
            </a:r>
            <a:r>
              <a:rPr lang="en-US" altLang="zh-CN" dirty="0" smtClean="0"/>
              <a:t>OA</a:t>
            </a:r>
            <a:r>
              <a:rPr lang="zh-CN" altLang="en-US" dirty="0" smtClean="0"/>
              <a:t>系统上点击资产管理系统图标，直接跳转到资产管理系统，无须另输用户名和密码。如果没有资产待办，跳转到资产管理系统主界面，有资产待办将在图标上显示待办条数，点击直接跳转待办处理页面。</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48" y="2797631"/>
            <a:ext cx="7700352" cy="292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9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5.4</a:t>
            </a:r>
            <a:r>
              <a:rPr lang="zh-CN" altLang="en-US" sz="2000" b="1" spc="300" dirty="0" smtClean="0">
                <a:solidFill>
                  <a:srgbClr val="FFB901"/>
                </a:solidFill>
                <a:latin typeface="微软雅黑" panose="020B0503020204020204" pitchFamily="34" charset="-122"/>
                <a:ea typeface="微软雅黑" panose="020B0503020204020204" pitchFamily="34" charset="-122"/>
              </a:rPr>
              <a:t>资产报废</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业务</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5</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477328"/>
          </a:xfrm>
          <a:prstGeom prst="rect">
            <a:avLst/>
          </a:prstGeom>
          <a:noFill/>
        </p:spPr>
        <p:txBody>
          <a:bodyPr wrap="square" rtlCol="0">
            <a:spAutoFit/>
          </a:bodyPr>
          <a:lstStyle/>
          <a:p>
            <a:r>
              <a:rPr lang="zh-CN" altLang="en-US" dirty="0" smtClean="0"/>
              <a:t> </a:t>
            </a:r>
            <a:r>
              <a:rPr lang="zh-CN" altLang="zh-CN" dirty="0" smtClean="0"/>
              <a:t>【</a:t>
            </a:r>
            <a:r>
              <a:rPr lang="zh-CN" altLang="en-US" dirty="0" smtClean="0"/>
              <a:t>我的</a:t>
            </a:r>
            <a:r>
              <a:rPr lang="zh-CN" altLang="zh-CN" dirty="0" smtClean="0"/>
              <a:t>】</a:t>
            </a:r>
            <a:r>
              <a:rPr lang="en-US" altLang="zh-CN" dirty="0"/>
              <a:t>-&gt;</a:t>
            </a:r>
            <a:r>
              <a:rPr lang="zh-CN" altLang="zh-CN" dirty="0" smtClean="0"/>
              <a:t>【</a:t>
            </a:r>
            <a:r>
              <a:rPr lang="zh-CN" altLang="en-US" dirty="0" smtClean="0"/>
              <a:t>我要提单</a:t>
            </a:r>
            <a:r>
              <a:rPr lang="zh-CN" altLang="zh-CN" dirty="0" smtClean="0"/>
              <a:t>】</a:t>
            </a:r>
            <a:r>
              <a:rPr lang="en-US" altLang="zh-CN" dirty="0"/>
              <a:t>-&gt;</a:t>
            </a:r>
            <a:r>
              <a:rPr lang="zh-CN" altLang="zh-CN" dirty="0" smtClean="0"/>
              <a:t>【</a:t>
            </a:r>
            <a:r>
              <a:rPr lang="zh-CN" altLang="en-US" dirty="0" smtClean="0"/>
              <a:t>申请单</a:t>
            </a:r>
            <a:r>
              <a:rPr lang="zh-CN" altLang="zh-CN" dirty="0"/>
              <a:t>】</a:t>
            </a:r>
            <a:r>
              <a:rPr lang="en-US" altLang="zh-CN" dirty="0" smtClean="0"/>
              <a:t> -&gt;</a:t>
            </a:r>
            <a:r>
              <a:rPr lang="zh-CN" altLang="zh-CN" dirty="0" smtClean="0"/>
              <a:t>【</a:t>
            </a:r>
            <a:r>
              <a:rPr lang="zh-CN" altLang="en-US" dirty="0" smtClean="0"/>
              <a:t>在用资产报废单</a:t>
            </a:r>
            <a:r>
              <a:rPr lang="zh-CN" altLang="zh-CN" dirty="0" smtClean="0"/>
              <a:t>】 </a:t>
            </a:r>
            <a:r>
              <a:rPr lang="zh-CN" altLang="en-US" dirty="0" smtClean="0"/>
              <a:t>，点击进去填写申请单具体内容。</a:t>
            </a:r>
            <a:endParaRPr lang="zh-CN" altLang="zh-CN" dirty="0"/>
          </a:p>
          <a:p>
            <a:endParaRPr lang="zh-CN" alt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610671"/>
            <a:ext cx="8611383" cy="278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448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326105" y="5732965"/>
            <a:ext cx="5831305" cy="369332"/>
          </a:xfrm>
          <a:prstGeom prst="rect">
            <a:avLst/>
          </a:prstGeom>
          <a:noFill/>
        </p:spPr>
        <p:txBody>
          <a:bodyPr wrap="square" rtlCol="0">
            <a:spAutoFit/>
          </a:bodyPr>
          <a:lstStyle/>
          <a:p>
            <a:r>
              <a:rPr lang="zh-CN" altLang="en-US" dirty="0" smtClean="0"/>
              <a:t>按表单要求填写</a:t>
            </a:r>
            <a:r>
              <a:rPr lang="zh-CN" altLang="en-US" dirty="0" smtClean="0"/>
              <a:t>完整内容后点击提交。</a:t>
            </a:r>
            <a:endParaRPr lang="zh-CN"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36" y="650939"/>
            <a:ext cx="11766980" cy="461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859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9" y="1566548"/>
            <a:ext cx="7425326"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2.1</a:t>
            </a:r>
            <a:r>
              <a:rPr lang="zh-CN" altLang="en-US" sz="2000" b="1" spc="300" dirty="0" smtClean="0">
                <a:solidFill>
                  <a:srgbClr val="FFB901"/>
                </a:solidFill>
                <a:latin typeface="微软雅黑" panose="020B0503020204020204" pitchFamily="34" charset="-122"/>
                <a:ea typeface="微软雅黑" panose="020B0503020204020204" pitchFamily="34" charset="-122"/>
              </a:rPr>
              <a:t>资产运维（</a:t>
            </a:r>
            <a:r>
              <a:rPr lang="zh-CN" altLang="zh-CN" sz="2000" b="1" spc="300" dirty="0">
                <a:solidFill>
                  <a:srgbClr val="FFB901"/>
                </a:solidFill>
                <a:latin typeface="微软雅黑" panose="020B0503020204020204" pitchFamily="34" charset="-122"/>
                <a:ea typeface="微软雅黑" panose="020B0503020204020204" pitchFamily="34" charset="-122"/>
              </a:rPr>
              <a:t>部门资产管理员、资产管理员有此权限</a:t>
            </a:r>
            <a:r>
              <a:rPr lang="zh-CN" altLang="en-US" sz="2000" b="1" spc="300" dirty="0">
                <a:solidFill>
                  <a:srgbClr val="FFB901"/>
                </a:solidFill>
                <a:latin typeface="微软雅黑" panose="020B0503020204020204" pitchFamily="34" charset="-122"/>
                <a:ea typeface="微软雅黑" panose="020B0503020204020204" pitchFamily="34" charset="-122"/>
              </a:rPr>
              <a:t>）</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2614705" cy="656086"/>
            <a:chOff x="364348" y="188640"/>
            <a:chExt cx="2614705" cy="656086"/>
          </a:xfrm>
        </p:grpSpPr>
        <p:sp>
          <p:nvSpPr>
            <p:cNvPr id="43" name="文本框 27"/>
            <p:cNvSpPr txBox="1"/>
            <p:nvPr/>
          </p:nvSpPr>
          <p:spPr>
            <a:xfrm>
              <a:off x="1210915" y="315905"/>
              <a:ext cx="176813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资产</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2</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923330"/>
          </a:xfrm>
          <a:prstGeom prst="rect">
            <a:avLst/>
          </a:prstGeom>
          <a:noFill/>
        </p:spPr>
        <p:txBody>
          <a:bodyPr wrap="square" rtlCol="0">
            <a:spAutoFit/>
          </a:bodyPr>
          <a:lstStyle/>
          <a:p>
            <a:pPr lvl="0"/>
            <a:r>
              <a:rPr lang="zh-CN" altLang="en-US" dirty="0" smtClean="0"/>
              <a:t>       </a:t>
            </a:r>
            <a:r>
              <a:rPr lang="zh-CN" altLang="zh-CN" dirty="0"/>
              <a:t>【资产】</a:t>
            </a:r>
            <a:r>
              <a:rPr lang="en-US" altLang="zh-CN" dirty="0"/>
              <a:t>-&gt;</a:t>
            </a:r>
            <a:r>
              <a:rPr lang="zh-CN" altLang="zh-CN" dirty="0"/>
              <a:t>【资产运营】</a:t>
            </a:r>
            <a:r>
              <a:rPr lang="en-US" altLang="zh-CN" dirty="0"/>
              <a:t>-&gt;</a:t>
            </a:r>
            <a:r>
              <a:rPr lang="zh-CN" altLang="zh-CN" dirty="0" smtClean="0"/>
              <a:t>【资产运维】</a:t>
            </a:r>
            <a:r>
              <a:rPr lang="zh-CN" altLang="en-US" dirty="0" smtClean="0"/>
              <a:t>，</a:t>
            </a:r>
            <a:r>
              <a:rPr lang="zh-CN" altLang="zh-CN" dirty="0"/>
              <a:t>此界面为库管查看旗下管理的所有的</a:t>
            </a:r>
            <a:r>
              <a:rPr lang="zh-CN" altLang="zh-CN" dirty="0" smtClean="0"/>
              <a:t>资产</a:t>
            </a:r>
            <a:r>
              <a:rPr lang="zh-CN" altLang="en-US" dirty="0" smtClean="0"/>
              <a:t>。</a:t>
            </a:r>
            <a:endParaRPr lang="zh-CN" altLang="zh-CN"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6317"/>
            <a:ext cx="8636170" cy="34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9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2.2</a:t>
            </a:r>
            <a:r>
              <a:rPr lang="zh-CN" altLang="en-US" sz="2000" b="1" spc="300" dirty="0" smtClean="0">
                <a:solidFill>
                  <a:srgbClr val="FFB901"/>
                </a:solidFill>
                <a:latin typeface="微软雅黑" panose="020B0503020204020204" pitchFamily="34" charset="-122"/>
                <a:ea typeface="微软雅黑" panose="020B0503020204020204" pitchFamily="34" charset="-122"/>
              </a:rPr>
              <a:t>资产任务</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2614705" cy="656086"/>
            <a:chOff x="364348" y="188640"/>
            <a:chExt cx="2614705" cy="656086"/>
          </a:xfrm>
        </p:grpSpPr>
        <p:sp>
          <p:nvSpPr>
            <p:cNvPr id="43" name="文本框 27"/>
            <p:cNvSpPr txBox="1"/>
            <p:nvPr/>
          </p:nvSpPr>
          <p:spPr>
            <a:xfrm>
              <a:off x="1210915" y="315905"/>
              <a:ext cx="176813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资产</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2</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2031325"/>
          </a:xfrm>
          <a:prstGeom prst="rect">
            <a:avLst/>
          </a:prstGeom>
          <a:noFill/>
        </p:spPr>
        <p:txBody>
          <a:bodyPr wrap="square" rtlCol="0">
            <a:spAutoFit/>
          </a:bodyPr>
          <a:lstStyle/>
          <a:p>
            <a:r>
              <a:rPr lang="zh-CN" altLang="zh-CN" dirty="0"/>
              <a:t>【资产】</a:t>
            </a:r>
            <a:r>
              <a:rPr lang="en-US" altLang="zh-CN" dirty="0"/>
              <a:t>-&gt;</a:t>
            </a:r>
            <a:r>
              <a:rPr lang="zh-CN" altLang="zh-CN" dirty="0"/>
              <a:t>【资产盘点】</a:t>
            </a:r>
            <a:r>
              <a:rPr lang="en-US" altLang="zh-CN" dirty="0"/>
              <a:t>-&gt;</a:t>
            </a:r>
            <a:r>
              <a:rPr lang="zh-CN" altLang="zh-CN" dirty="0" smtClean="0"/>
              <a:t>【盘点任务】</a:t>
            </a:r>
            <a:r>
              <a:rPr lang="zh-CN" altLang="en-US" dirty="0" smtClean="0"/>
              <a:t>，</a:t>
            </a:r>
            <a:r>
              <a:rPr lang="zh-CN" altLang="zh-CN" dirty="0"/>
              <a:t>此界面为查看盘点任务。盘点任务分两种类型：一、库管盘点，二、个人盘点。</a:t>
            </a:r>
          </a:p>
          <a:p>
            <a:pPr lvl="0"/>
            <a:r>
              <a:rPr lang="zh-CN" altLang="en-US" dirty="0" smtClean="0"/>
              <a:t>目前未下发盘点任务，系统中暂无数据。</a:t>
            </a:r>
            <a:endParaRPr lang="zh-CN" altLang="zh-CN"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98" y="2414487"/>
            <a:ext cx="7666218" cy="403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9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2.3</a:t>
            </a:r>
            <a:r>
              <a:rPr lang="zh-CN" altLang="en-US" sz="2000" b="1" spc="300" dirty="0" smtClean="0">
                <a:solidFill>
                  <a:srgbClr val="FFB901"/>
                </a:solidFill>
                <a:latin typeface="微软雅黑" panose="020B0503020204020204" pitchFamily="34" charset="-122"/>
                <a:ea typeface="微软雅黑" panose="020B0503020204020204" pitchFamily="34" charset="-122"/>
              </a:rPr>
              <a:t>库管盘点</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2614705" cy="656086"/>
            <a:chOff x="364348" y="188640"/>
            <a:chExt cx="2614705" cy="656086"/>
          </a:xfrm>
        </p:grpSpPr>
        <p:sp>
          <p:nvSpPr>
            <p:cNvPr id="43" name="文本框 27"/>
            <p:cNvSpPr txBox="1"/>
            <p:nvPr/>
          </p:nvSpPr>
          <p:spPr>
            <a:xfrm>
              <a:off x="1210915" y="315905"/>
              <a:ext cx="176813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资产</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2</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477328"/>
          </a:xfrm>
          <a:prstGeom prst="rect">
            <a:avLst/>
          </a:prstGeom>
          <a:noFill/>
        </p:spPr>
        <p:txBody>
          <a:bodyPr wrap="square" rtlCol="0">
            <a:spAutoFit/>
          </a:bodyPr>
          <a:lstStyle/>
          <a:p>
            <a:pPr lvl="0"/>
            <a:r>
              <a:rPr lang="zh-CN" altLang="en-US" dirty="0" smtClean="0"/>
              <a:t>       </a:t>
            </a:r>
            <a:r>
              <a:rPr lang="zh-CN" altLang="zh-CN" dirty="0"/>
              <a:t>【资产】</a:t>
            </a:r>
            <a:r>
              <a:rPr lang="en-US" altLang="zh-CN" dirty="0"/>
              <a:t>-&gt;</a:t>
            </a:r>
            <a:r>
              <a:rPr lang="zh-CN" altLang="zh-CN" dirty="0"/>
              <a:t>【资产盘点】</a:t>
            </a:r>
            <a:r>
              <a:rPr lang="en-US" altLang="zh-CN" dirty="0"/>
              <a:t>-&gt;</a:t>
            </a:r>
            <a:r>
              <a:rPr lang="zh-CN" altLang="zh-CN" dirty="0" smtClean="0"/>
              <a:t>【库管盘点】</a:t>
            </a:r>
            <a:r>
              <a:rPr lang="zh-CN" altLang="en-US" dirty="0" smtClean="0"/>
              <a:t>，</a:t>
            </a:r>
            <a:r>
              <a:rPr lang="zh-CN" altLang="en-US" dirty="0"/>
              <a:t>只有库管才可以盘点属于自己的</a:t>
            </a:r>
            <a:r>
              <a:rPr lang="zh-CN" altLang="en-US" dirty="0" smtClean="0"/>
              <a:t>资产，库管盘点完成后在此处上传盘点结果（</a:t>
            </a:r>
            <a:r>
              <a:rPr lang="en-US" altLang="zh-CN" dirty="0" err="1" smtClean="0"/>
              <a:t>execl</a:t>
            </a:r>
            <a:r>
              <a:rPr lang="zh-CN" altLang="en-US" dirty="0" smtClean="0"/>
              <a:t>表格式）。</a:t>
            </a:r>
            <a:endParaRPr lang="en-US" altLang="zh-CN"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 y="2461859"/>
            <a:ext cx="8608207" cy="328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2.4</a:t>
            </a:r>
            <a:r>
              <a:rPr lang="zh-CN" altLang="en-US" sz="2000" b="1" spc="300" dirty="0" smtClean="0">
                <a:solidFill>
                  <a:srgbClr val="FFB901"/>
                </a:solidFill>
                <a:latin typeface="微软雅黑" panose="020B0503020204020204" pitchFamily="34" charset="-122"/>
                <a:ea typeface="微软雅黑" panose="020B0503020204020204" pitchFamily="34" charset="-122"/>
              </a:rPr>
              <a:t>我盘点的</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2614705" cy="656086"/>
            <a:chOff x="364348" y="188640"/>
            <a:chExt cx="2614705" cy="656086"/>
          </a:xfrm>
        </p:grpSpPr>
        <p:sp>
          <p:nvSpPr>
            <p:cNvPr id="43" name="文本框 27"/>
            <p:cNvSpPr txBox="1"/>
            <p:nvPr/>
          </p:nvSpPr>
          <p:spPr>
            <a:xfrm>
              <a:off x="1210915" y="315905"/>
              <a:ext cx="176813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资产</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2</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923330"/>
          </a:xfrm>
          <a:prstGeom prst="rect">
            <a:avLst/>
          </a:prstGeom>
          <a:noFill/>
        </p:spPr>
        <p:txBody>
          <a:bodyPr wrap="square" rtlCol="0">
            <a:spAutoFit/>
          </a:bodyPr>
          <a:lstStyle/>
          <a:p>
            <a:pPr lvl="0"/>
            <a:r>
              <a:rPr lang="zh-CN" altLang="en-US" dirty="0" smtClean="0"/>
              <a:t>       </a:t>
            </a:r>
            <a:r>
              <a:rPr lang="zh-CN" altLang="zh-CN" dirty="0"/>
              <a:t>【资产】</a:t>
            </a:r>
            <a:r>
              <a:rPr lang="en-US" altLang="zh-CN" dirty="0"/>
              <a:t>-&gt;</a:t>
            </a:r>
            <a:r>
              <a:rPr lang="zh-CN" altLang="zh-CN" dirty="0"/>
              <a:t>【资产盘点】</a:t>
            </a:r>
            <a:r>
              <a:rPr lang="en-US" altLang="zh-CN" dirty="0"/>
              <a:t>-&gt;</a:t>
            </a:r>
            <a:r>
              <a:rPr lang="zh-CN" altLang="zh-CN" dirty="0" smtClean="0"/>
              <a:t>【</a:t>
            </a:r>
            <a:r>
              <a:rPr lang="zh-CN" altLang="en-US" dirty="0" smtClean="0"/>
              <a:t>我盘点的</a:t>
            </a:r>
            <a:r>
              <a:rPr lang="zh-CN" altLang="zh-CN" dirty="0" smtClean="0"/>
              <a:t>】</a:t>
            </a:r>
            <a:r>
              <a:rPr lang="zh-CN" altLang="en-US" dirty="0" smtClean="0"/>
              <a:t>，此处可</a:t>
            </a:r>
            <a:r>
              <a:rPr lang="zh-CN" altLang="zh-CN" dirty="0"/>
              <a:t>查看个人盘点</a:t>
            </a:r>
            <a:r>
              <a:rPr lang="zh-CN" altLang="zh-CN" dirty="0" smtClean="0"/>
              <a:t>任务</a:t>
            </a:r>
            <a:r>
              <a:rPr lang="zh-CN" altLang="en-US" dirty="0" smtClean="0"/>
              <a:t>。</a:t>
            </a:r>
            <a:endParaRPr lang="zh-CN" altLang="zh-C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9" y="2550695"/>
            <a:ext cx="8515432" cy="309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2.5</a:t>
            </a:r>
            <a:r>
              <a:rPr lang="zh-CN" altLang="en-US" sz="2000" b="1" spc="300" dirty="0" smtClean="0">
                <a:solidFill>
                  <a:srgbClr val="FFB901"/>
                </a:solidFill>
                <a:latin typeface="微软雅黑" panose="020B0503020204020204" pitchFamily="34" charset="-122"/>
                <a:ea typeface="微软雅黑" panose="020B0503020204020204" pitchFamily="34" charset="-122"/>
              </a:rPr>
              <a:t>盘点报表统计</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2614705" cy="656086"/>
            <a:chOff x="364348" y="188640"/>
            <a:chExt cx="2614705" cy="656086"/>
          </a:xfrm>
        </p:grpSpPr>
        <p:sp>
          <p:nvSpPr>
            <p:cNvPr id="43" name="文本框 27"/>
            <p:cNvSpPr txBox="1"/>
            <p:nvPr/>
          </p:nvSpPr>
          <p:spPr>
            <a:xfrm>
              <a:off x="1210915" y="315905"/>
              <a:ext cx="176813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资产</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2</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923330"/>
          </a:xfrm>
          <a:prstGeom prst="rect">
            <a:avLst/>
          </a:prstGeom>
          <a:noFill/>
        </p:spPr>
        <p:txBody>
          <a:bodyPr wrap="square" rtlCol="0">
            <a:spAutoFit/>
          </a:bodyPr>
          <a:lstStyle/>
          <a:p>
            <a:pPr lvl="0"/>
            <a:r>
              <a:rPr lang="zh-CN" altLang="zh-CN" dirty="0"/>
              <a:t>【资产】</a:t>
            </a:r>
            <a:r>
              <a:rPr lang="en-US" altLang="zh-CN" dirty="0"/>
              <a:t>-&gt;</a:t>
            </a:r>
            <a:r>
              <a:rPr lang="zh-CN" altLang="zh-CN" dirty="0"/>
              <a:t>【资产盘点】</a:t>
            </a:r>
            <a:r>
              <a:rPr lang="en-US" altLang="zh-CN" dirty="0"/>
              <a:t>-&gt;</a:t>
            </a:r>
            <a:r>
              <a:rPr lang="zh-CN" altLang="zh-CN" dirty="0" smtClean="0"/>
              <a:t>【盘点报表统计】</a:t>
            </a:r>
            <a:r>
              <a:rPr lang="zh-CN" altLang="en-US" dirty="0" smtClean="0"/>
              <a:t>，此处可查看相关盘点报表。</a:t>
            </a:r>
            <a:endParaRPr lang="zh-CN" altLang="zh-CN"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6" y="2560660"/>
            <a:ext cx="8576458" cy="293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3.1</a:t>
            </a:r>
            <a:r>
              <a:rPr lang="zh-CN" altLang="en-US" sz="2000" b="1" spc="300" dirty="0" smtClean="0">
                <a:solidFill>
                  <a:srgbClr val="FFB901"/>
                </a:solidFill>
                <a:latin typeface="微软雅黑" panose="020B0503020204020204" pitchFamily="34" charset="-122"/>
                <a:ea typeface="微软雅黑" panose="020B0503020204020204" pitchFamily="34" charset="-122"/>
              </a:rPr>
              <a:t>资产综合查询</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2614705" cy="656086"/>
            <a:chOff x="364348" y="188640"/>
            <a:chExt cx="2614705" cy="656086"/>
          </a:xfrm>
        </p:grpSpPr>
        <p:sp>
          <p:nvSpPr>
            <p:cNvPr id="43" name="文本框 27"/>
            <p:cNvSpPr txBox="1"/>
            <p:nvPr/>
          </p:nvSpPr>
          <p:spPr>
            <a:xfrm>
              <a:off x="1210915" y="315905"/>
              <a:ext cx="1768138" cy="525657"/>
            </a:xfrm>
            <a:prstGeom prst="rect">
              <a:avLst/>
            </a:prstGeom>
            <a:noFill/>
          </p:spPr>
          <p:txBody>
            <a:bodyPr wrap="square" rtlCol="0">
              <a:spAutoFit/>
            </a:bodyPr>
            <a:lstStyle/>
            <a:p>
              <a:pPr>
                <a:lnSpc>
                  <a:spcPct val="130000"/>
                </a:lnSpc>
              </a:pPr>
              <a:r>
                <a:rPr lang="zh-CN" altLang="en-US" sz="2400" b="1" spc="300" dirty="0" smtClean="0">
                  <a:latin typeface="微软雅黑" panose="020B0503020204020204" pitchFamily="34" charset="-122"/>
                  <a:ea typeface="微软雅黑" panose="020B0503020204020204" pitchFamily="34" charset="-122"/>
                </a:rPr>
                <a:t>查询</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3</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1200329"/>
          </a:xfrm>
          <a:prstGeom prst="rect">
            <a:avLst/>
          </a:prstGeom>
          <a:noFill/>
        </p:spPr>
        <p:txBody>
          <a:bodyPr wrap="square" rtlCol="0">
            <a:spAutoFit/>
          </a:bodyPr>
          <a:lstStyle/>
          <a:p>
            <a:pPr lvl="0"/>
            <a:r>
              <a:rPr lang="zh-CN" altLang="en-US" dirty="0" smtClean="0"/>
              <a:t>       </a:t>
            </a:r>
            <a:r>
              <a:rPr lang="zh-CN" altLang="zh-CN" dirty="0"/>
              <a:t>【查询】</a:t>
            </a:r>
            <a:r>
              <a:rPr lang="en-US" altLang="zh-CN" dirty="0"/>
              <a:t>-&gt;</a:t>
            </a:r>
            <a:r>
              <a:rPr lang="zh-CN" altLang="zh-CN" dirty="0"/>
              <a:t>【资产查询】</a:t>
            </a:r>
            <a:r>
              <a:rPr lang="en-US" altLang="zh-CN" dirty="0"/>
              <a:t>-&gt;</a:t>
            </a:r>
            <a:r>
              <a:rPr lang="zh-CN" altLang="zh-CN" dirty="0" smtClean="0"/>
              <a:t>【资产综合查询】</a:t>
            </a:r>
            <a:r>
              <a:rPr lang="zh-CN" altLang="en-US" dirty="0" smtClean="0"/>
              <a:t>，在此可以通过不用的条件进行组合查询。</a:t>
            </a:r>
            <a:endParaRPr lang="zh-CN" altLang="zh-CN"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6" y="2758830"/>
            <a:ext cx="8660365" cy="321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9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17159" y="1455454"/>
            <a:ext cx="622384" cy="62291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683698" y="1900746"/>
            <a:ext cx="297418" cy="297672"/>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867716" y="2129820"/>
            <a:ext cx="197784" cy="1979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28088" y="1566548"/>
            <a:ext cx="7328438" cy="400110"/>
          </a:xfrm>
          <a:prstGeom prst="rect">
            <a:avLst/>
          </a:prstGeom>
          <a:noFill/>
        </p:spPr>
        <p:txBody>
          <a:bodyPr wrap="square" rtlCol="0">
            <a:spAutoFit/>
          </a:bodyPr>
          <a:lstStyle/>
          <a:p>
            <a:pPr algn="just"/>
            <a:r>
              <a:rPr lang="en-US" altLang="zh-CN" sz="2000" b="1" spc="300" dirty="0" smtClean="0">
                <a:solidFill>
                  <a:srgbClr val="FFB901"/>
                </a:solidFill>
                <a:latin typeface="微软雅黑" panose="020B0503020204020204" pitchFamily="34" charset="-122"/>
                <a:ea typeface="微软雅黑" panose="020B0503020204020204" pitchFamily="34" charset="-122"/>
              </a:rPr>
              <a:t>3.2</a:t>
            </a:r>
            <a:r>
              <a:rPr lang="zh-CN" altLang="en-US" sz="2000" b="1" spc="300" dirty="0" smtClean="0">
                <a:solidFill>
                  <a:srgbClr val="FFB901"/>
                </a:solidFill>
                <a:latin typeface="微软雅黑" panose="020B0503020204020204" pitchFamily="34" charset="-122"/>
                <a:ea typeface="微软雅黑" panose="020B0503020204020204" pitchFamily="34" charset="-122"/>
              </a:rPr>
              <a:t>已处置的资产</a:t>
            </a:r>
            <a:endParaRPr lang="zh-CN" altLang="en-US" sz="2000" b="1" spc="300" dirty="0">
              <a:solidFill>
                <a:srgbClr val="FFB901"/>
              </a:solidFill>
              <a:latin typeface="微软雅黑" panose="020B0503020204020204" pitchFamily="34" charset="-122"/>
              <a:ea typeface="微软雅黑" panose="020B0503020204020204" pitchFamily="34" charset="-122"/>
            </a:endParaRPr>
          </a:p>
        </p:txBody>
      </p:sp>
      <p:grpSp>
        <p:nvGrpSpPr>
          <p:cNvPr id="2" name="组合 41"/>
          <p:cNvGrpSpPr/>
          <p:nvPr/>
        </p:nvGrpSpPr>
        <p:grpSpPr>
          <a:xfrm>
            <a:off x="364348" y="188640"/>
            <a:ext cx="3568825" cy="656086"/>
            <a:chOff x="364348" y="188640"/>
            <a:chExt cx="3568825" cy="656086"/>
          </a:xfrm>
        </p:grpSpPr>
        <p:sp>
          <p:nvSpPr>
            <p:cNvPr id="43" name="文本框 27"/>
            <p:cNvSpPr txBox="1"/>
            <p:nvPr/>
          </p:nvSpPr>
          <p:spPr>
            <a:xfrm>
              <a:off x="1210915" y="315905"/>
              <a:ext cx="2722258" cy="525657"/>
            </a:xfrm>
            <a:prstGeom prst="rect">
              <a:avLst/>
            </a:prstGeom>
            <a:noFill/>
          </p:spPr>
          <p:txBody>
            <a:bodyPr wrap="square" rtlCol="0">
              <a:spAutoFit/>
            </a:bodyPr>
            <a:lstStyle/>
            <a:p>
              <a:pPr>
                <a:lnSpc>
                  <a:spcPct val="130000"/>
                </a:lnSpc>
              </a:pPr>
              <a:r>
                <a:rPr lang="zh-CN" altLang="en-US" sz="2400" b="1" spc="300" dirty="0">
                  <a:latin typeface="微软雅黑" panose="020B0503020204020204" pitchFamily="34" charset="-122"/>
                  <a:ea typeface="微软雅黑" panose="020B0503020204020204" pitchFamily="34" charset="-122"/>
                </a:rPr>
                <a:t>查询</a:t>
              </a:r>
              <a:endParaRPr lang="en-US" altLang="zh-CN" sz="2400" b="1" spc="3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364348" y="188640"/>
              <a:ext cx="413302" cy="413654"/>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4"/>
            <p:cNvGrpSpPr/>
            <p:nvPr/>
          </p:nvGrpSpPr>
          <p:grpSpPr>
            <a:xfrm>
              <a:off x="523454" y="312740"/>
              <a:ext cx="531986" cy="531986"/>
              <a:chOff x="523454" y="312740"/>
              <a:chExt cx="531986" cy="531986"/>
            </a:xfrm>
          </p:grpSpPr>
          <p:sp>
            <p:nvSpPr>
              <p:cNvPr id="46" name="矩形 45"/>
              <p:cNvSpPr/>
              <p:nvPr/>
            </p:nvSpPr>
            <p:spPr>
              <a:xfrm>
                <a:off x="523454" y="312740"/>
                <a:ext cx="531986" cy="531986"/>
              </a:xfrm>
              <a:prstGeom prst="rect">
                <a:avLst/>
              </a:prstGeom>
              <a:solidFill>
                <a:srgbClr val="FF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646620" y="347901"/>
                <a:ext cx="373820" cy="461665"/>
              </a:xfrm>
              <a:prstGeom prst="rect">
                <a:avLst/>
              </a:prstGeom>
            </p:spPr>
            <p:txBody>
              <a:bodyPr wrap="none">
                <a:spAutoFit/>
              </a:bodyPr>
              <a:lstStyle/>
              <a:p>
                <a:pPr algn="ctr"/>
                <a:r>
                  <a:rPr lang="en-US" altLang="zh-CN" sz="2400" b="1" dirty="0" smtClean="0">
                    <a:latin typeface="微软雅黑" panose="020B0503020204020204" pitchFamily="34" charset="-122"/>
                    <a:ea typeface="微软雅黑" panose="020B0503020204020204" pitchFamily="34" charset="-122"/>
                  </a:rPr>
                  <a:t>3</a:t>
                </a:r>
                <a:endParaRPr lang="zh-CN" altLang="en-US" sz="2400" b="1" dirty="0">
                  <a:latin typeface="微软雅黑" panose="020B0503020204020204" pitchFamily="34" charset="-122"/>
                  <a:ea typeface="微软雅黑" panose="020B0503020204020204" pitchFamily="34" charset="-122"/>
                </a:endParaRPr>
              </a:p>
            </p:txBody>
          </p:sp>
        </p:grpSp>
      </p:grpSp>
      <p:sp>
        <p:nvSpPr>
          <p:cNvPr id="41" name="矩形 40"/>
          <p:cNvSpPr/>
          <p:nvPr/>
        </p:nvSpPr>
        <p:spPr>
          <a:xfrm>
            <a:off x="11369040" y="6240780"/>
            <a:ext cx="822960" cy="411480"/>
          </a:xfrm>
          <a:prstGeom prst="rect">
            <a:avLst/>
          </a:prstGeom>
          <a:solidFill>
            <a:srgbClr val="FFB901"/>
          </a:solid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hlinkClick r:id="rId2" action="ppaction://hlinksldjump"/>
              </a:rPr>
              <a:t>目录</a:t>
            </a:r>
            <a:endParaRPr lang="zh-CN" altLang="en-US" b="1" dirty="0">
              <a:latin typeface="微软雅黑" pitchFamily="34" charset="-122"/>
              <a:ea typeface="微软雅黑" pitchFamily="34" charset="-122"/>
            </a:endParaRPr>
          </a:p>
        </p:txBody>
      </p:sp>
      <p:sp>
        <p:nvSpPr>
          <p:cNvPr id="49" name="矩形 48"/>
          <p:cNvSpPr/>
          <p:nvPr/>
        </p:nvSpPr>
        <p:spPr>
          <a:xfrm>
            <a:off x="11280576" y="6543866"/>
            <a:ext cx="176928" cy="216786"/>
          </a:xfrm>
          <a:prstGeom prst="rect">
            <a:avLst/>
          </a:prstGeom>
          <a:noFill/>
          <a:ln w="28575">
            <a:solidFill>
              <a:srgbClr val="FF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8630433" y="2893512"/>
            <a:ext cx="3181611" cy="923330"/>
          </a:xfrm>
          <a:prstGeom prst="rect">
            <a:avLst/>
          </a:prstGeom>
          <a:noFill/>
        </p:spPr>
        <p:txBody>
          <a:bodyPr wrap="square" rtlCol="0">
            <a:spAutoFit/>
          </a:bodyPr>
          <a:lstStyle/>
          <a:p>
            <a:r>
              <a:rPr lang="zh-CN" altLang="en-US" dirty="0" smtClean="0"/>
              <a:t>       </a:t>
            </a:r>
            <a:r>
              <a:rPr lang="zh-CN" altLang="en-US" dirty="0" smtClean="0"/>
              <a:t>在此处可查看已处置的资产。</a:t>
            </a:r>
            <a:endParaRPr lang="en-US" altLang="zh-CN" dirty="0" smtClean="0"/>
          </a:p>
          <a:p>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 y="2601049"/>
            <a:ext cx="8579634" cy="280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9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Ion">
      <a:dk1>
        <a:srgbClr val="000000"/>
      </a:dk1>
      <a:lt1>
        <a:srgbClr val="FFFFFF"/>
      </a:lt1>
      <a:dk2>
        <a:srgbClr val="1E5155"/>
      </a:dk2>
      <a:lt2>
        <a:srgbClr val="EBEBEB"/>
      </a:lt2>
      <a:accent1>
        <a:srgbClr val="B01513"/>
      </a:accent1>
      <a:accent2>
        <a:srgbClr val="FC201C"/>
      </a:accent2>
      <a:accent3>
        <a:srgbClr val="B06413"/>
      </a:accent3>
      <a:accent4>
        <a:srgbClr val="FC901C"/>
      </a:accent4>
      <a:accent5>
        <a:srgbClr val="4F4F4F"/>
      </a:accent5>
      <a:accent6>
        <a:srgbClr val="B0B0B0"/>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a:dk1>
      <a:srgbClr val="000000"/>
    </a:dk1>
    <a:lt1>
      <a:srgbClr val="FFFFFF"/>
    </a:lt1>
    <a:dk2>
      <a:srgbClr val="1E5155"/>
    </a:dk2>
    <a:lt2>
      <a:srgbClr val="EBEBEB"/>
    </a:lt2>
    <a:accent1>
      <a:srgbClr val="B01513"/>
    </a:accent1>
    <a:accent2>
      <a:srgbClr val="FC201C"/>
    </a:accent2>
    <a:accent3>
      <a:srgbClr val="B06413"/>
    </a:accent3>
    <a:accent4>
      <a:srgbClr val="FC901C"/>
    </a:accent4>
    <a:accent5>
      <a:srgbClr val="4F4F4F"/>
    </a:accent5>
    <a:accent6>
      <a:srgbClr val="B0B0B0"/>
    </a:accent6>
    <a:hlink>
      <a:srgbClr val="58C1BA"/>
    </a:hlink>
    <a:folHlink>
      <a:srgbClr val="9DFFCB"/>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AF07E97-AF25-40A8-9BE6-96C7C4436502}">
  <we:reference id="wa104178141" version="2.0.0.0" store="zh-CN" storeType="OMEX"/>
  <we:alternateReferences>
    <we:reference id="WA104178141" version="2.0.0.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1644</TotalTime>
  <Words>608</Words>
  <Application>Microsoft Office PowerPoint</Application>
  <PresentationFormat>自定义</PresentationFormat>
  <Paragraphs>102</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离子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lang ye</cp:lastModifiedBy>
  <cp:revision>87</cp:revision>
  <dcterms:created xsi:type="dcterms:W3CDTF">2015-05-28T06:01:15Z</dcterms:created>
  <dcterms:modified xsi:type="dcterms:W3CDTF">2017-10-26T08:31:03Z</dcterms:modified>
</cp:coreProperties>
</file>